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8" r:id="rId5"/>
    <p:sldId id="265" r:id="rId6"/>
    <p:sldId id="272" r:id="rId7"/>
    <p:sldId id="277" r:id="rId8"/>
    <p:sldId id="282" r:id="rId9"/>
    <p:sldId id="287" r:id="rId10"/>
    <p:sldId id="300" r:id="rId11"/>
    <p:sldId id="301" r:id="rId12"/>
    <p:sldId id="299" r:id="rId13"/>
  </p:sldIdLst>
  <p:sldSz cx="12192000" cy="6858000"/>
  <p:notesSz cx="6858000" cy="9144000"/>
  <p:embeddedFontLst>
    <p:embeddedFont>
      <p:font typeface="Avenir Next LT Pro" panose="020B0504020202020204" pitchFamily="34" charset="0"/>
      <p:regular r:id="rId16"/>
      <p:bold r:id="rId17"/>
      <p:italic r:id="rId18"/>
      <p:boldItalic r:id="rId19"/>
    </p:embeddedFont>
    <p:embeddedFont>
      <p:font typeface="Speak Pro" panose="020B0504020101020102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61" d="100"/>
          <a:sy n="61" d="100"/>
        </p:scale>
        <p:origin x="204" y="28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B87-424A-B7A1-23CA79CE6C05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B87-424A-B7A1-23CA79CE6C05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B87-424A-B7A1-23CA79CE6C05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B87-424A-B7A1-23CA79CE6C05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B87-424A-B7A1-23CA79CE6C05}"/>
              </c:ext>
            </c:extLst>
          </c:dPt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87-424A-B7A1-23CA79CE6C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7"/>
        <c:overlap val="-29"/>
        <c:axId val="643702576"/>
        <c:axId val="643702904"/>
      </c:barChart>
      <c:catAx>
        <c:axId val="643702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702904"/>
        <c:crosses val="autoZero"/>
        <c:auto val="1"/>
        <c:lblAlgn val="ctr"/>
        <c:lblOffset val="100"/>
        <c:noMultiLvlLbl val="0"/>
      </c:catAx>
      <c:valAx>
        <c:axId val="643702904"/>
        <c:scaling>
          <c:orientation val="minMax"/>
          <c:max val="50000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9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1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702576"/>
        <c:crosses val="autoZero"/>
        <c:crossBetween val="between"/>
        <c:majorUnit val="10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0.98213</cdr:y>
    </cdr:to>
    <cdr:pic>
      <cdr:nvPicPr>
        <cdr:cNvPr id="4" name="chart">
          <a:extLst xmlns:a="http://schemas.openxmlformats.org/drawingml/2006/main">
            <a:ext uri="{FF2B5EF4-FFF2-40B4-BE49-F238E27FC236}">
              <a16:creationId xmlns:a16="http://schemas.microsoft.com/office/drawing/2014/main" id="{4AEC7F7B-F326-C329-66DD-ED7A2B07560E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6487430" cy="3486637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2/16/2025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GB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GB" noProof="0"/>
              <a:t>Click icon to add picture</a:t>
            </a:r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2/16/2025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2/16/2025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1" y="425669"/>
            <a:ext cx="3490800" cy="2617331"/>
          </a:xfrm>
        </p:spPr>
        <p:txBody>
          <a:bodyPr anchor="b">
            <a:normAutofit fontScale="90000"/>
          </a:bodyPr>
          <a:lstStyle/>
          <a:p>
            <a:r>
              <a:rPr lang="fr-FR" dirty="0"/>
              <a:t>Tenant Satisfaction Analyses for Maintenance Services</a:t>
            </a:r>
            <a:endParaRPr lang="en-US" dirty="0"/>
          </a:p>
        </p:txBody>
      </p:sp>
      <p:pic>
        <p:nvPicPr>
          <p:cNvPr id="6" name="Picture 5" descr="Houses in an area">
            <a:extLst>
              <a:ext uri="{FF2B5EF4-FFF2-40B4-BE49-F238E27FC236}">
                <a16:creationId xmlns:a16="http://schemas.microsoft.com/office/drawing/2014/main" id="{8CC7092F-0279-6B5B-EA81-6904A80719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625" r="26455" b="-1"/>
          <a:stretch/>
        </p:blipFill>
        <p:spPr>
          <a:xfrm>
            <a:off x="5231566" y="10"/>
            <a:ext cx="5231567" cy="6857989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5572" y="3283710"/>
            <a:ext cx="4395993" cy="2439988"/>
          </a:xfrm>
        </p:spPr>
        <p:txBody>
          <a:bodyPr>
            <a:normAutofit/>
          </a:bodyPr>
          <a:lstStyle/>
          <a:p>
            <a:r>
              <a:rPr lang="en-GB" dirty="0"/>
              <a:t>Prepared by Hannah Selekere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921B680-1B8E-80F3-310D-F8E96B11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noProof="0" smtClean="0"/>
              <a:pPr>
                <a:spcAft>
                  <a:spcPts val="600"/>
                </a:spcAft>
              </a:pPr>
              <a:t>1</a:t>
            </a:fld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46676" y="837333"/>
            <a:ext cx="1345323" cy="518501"/>
          </a:xfrm>
        </p:spPr>
        <p:txBody>
          <a:bodyPr>
            <a:normAutofit/>
          </a:bodyPr>
          <a:lstStyle/>
          <a:p>
            <a:r>
              <a:rPr lang="en-US" dirty="0"/>
              <a:t>15/02/2025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&amp; Objectives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 &amp; 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9278663-6DFB-48C5-B58E-9F7560421BA7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1527519" y="3274796"/>
            <a:ext cx="4143555" cy="262150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Key focus: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Most common maintenance issues.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Impact of resolution time on satisfaction.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Recommendations for service improvement</a:t>
            </a:r>
            <a:endParaRPr lang="en-US" dirty="0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3BC914E0-B6B2-55EA-DBE4-C93FCF5C80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96000" y="2398533"/>
            <a:ext cx="6243145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G" altLang="en-N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To analyse tenant satisfaction with maintenance services.</a:t>
            </a:r>
            <a:endParaRPr kumimoji="0" lang="en-US" altLang="en-NG" sz="2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NG" altLang="en-NG" sz="20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NG" altLang="en-NG" sz="20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To identify areas for service improvement. 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 of Data &amp; Methodology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data was gotten from Kaggle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800" b="1" dirty="0"/>
              <a:t>Key Metrics Analysed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Tenant satisfaction scores (1-5)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Resolution time (days)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Type of maintenance issues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Rent affordability and location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b="1" dirty="0"/>
              <a:t>Tools Used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18" y="6267058"/>
            <a:ext cx="3256673" cy="365125"/>
          </a:xfrm>
        </p:spPr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968E-142A-49A3-8ED6-285EDE03F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8097" y="3594538"/>
            <a:ext cx="5019835" cy="25648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dirty="0"/>
              <a:t>Excel, Python.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472822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Most Common Maintenance Issues</a:t>
            </a:r>
            <a:endParaRPr lang="en-US" dirty="0"/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31B5D6AF-6F03-0BD3-C677-99BB997D5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3016206-739A-5BE5-6F54-70F9F4A8D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272" y="1659525"/>
            <a:ext cx="5695455" cy="38729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Tenant Satisfaction Score Distribution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1" y="3431112"/>
            <a:ext cx="4894484" cy="277325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Few tenants gave a 5-star rating</a:t>
            </a:r>
            <a:r>
              <a:rPr lang="en-GB" dirty="0"/>
              <a:t> → Suggests service improvements are needed.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Most tenants rated their experience </a:t>
            </a:r>
            <a:r>
              <a:rPr lang="en-GB" sz="1600" b="1" dirty="0"/>
              <a:t>between 3 and 4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AB54C4-EC05-4411-89AE-C93A257E2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1404" y="5052689"/>
            <a:ext cx="5219616" cy="739799"/>
          </a:xfrm>
        </p:spPr>
        <p:txBody>
          <a:bodyPr>
            <a:normAutofit fontScale="77500" lnSpcReduction="20000"/>
          </a:bodyPr>
          <a:lstStyle/>
          <a:p>
            <a:r>
              <a:rPr lang="en-US" sz="1600" dirty="0"/>
              <a:t>Implication: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There is a need to understand why </a:t>
            </a:r>
            <a:r>
              <a:rPr lang="en-GB" sz="2000" b="1" dirty="0"/>
              <a:t>high satisfaction is rare</a:t>
            </a:r>
            <a:r>
              <a:rPr lang="en-GB" sz="2000" dirty="0"/>
              <a:t> and how we can improve it</a:t>
            </a:r>
            <a:endParaRPr lang="en-US" sz="2000" dirty="0"/>
          </a:p>
        </p:txBody>
      </p:sp>
      <p:graphicFrame>
        <p:nvGraphicFramePr>
          <p:cNvPr id="12" name="Content Placeholder 11" descr="Chart">
            <a:extLst>
              <a:ext uri="{FF2B5EF4-FFF2-40B4-BE49-F238E27FC236}">
                <a16:creationId xmlns:a16="http://schemas.microsoft.com/office/drawing/2014/main" id="{17331FE7-F462-4B22-B38A-2DC8F54AB0BA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003936632"/>
              </p:ext>
            </p:extLst>
          </p:nvPr>
        </p:nvGraphicFramePr>
        <p:xfrm>
          <a:off x="6224784" y="2316978"/>
          <a:ext cx="5157787" cy="35500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C51DCD-3358-54F4-C378-FA9D7B3551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724195"/>
            <a:ext cx="10515600" cy="1325563"/>
          </a:xfrm>
        </p:spPr>
        <p:txBody>
          <a:bodyPr anchor="ctr">
            <a:normAutofit/>
          </a:bodyPr>
          <a:lstStyle/>
          <a:p>
            <a:endParaRPr lang="en-US" sz="220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91DE121-90CA-8CAC-D42D-FD01F3BC4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/>
          <a:lstStyle/>
          <a:p>
            <a:r>
              <a:rPr lang="en-GB" dirty="0"/>
              <a:t>Impact of Resolution Time on Satisfaction</a:t>
            </a:r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E32E14B-7CE1-4A51-CB59-B76ED1C7AC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Report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F3DDE-5D3C-40C1-A976-7406EB83A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/>
          <a:p>
            <a:r>
              <a:rPr lang="en-GB" dirty="0"/>
              <a:t>Longer response times (20+ days) lead to lower satisfaction (1-3 ratings)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Faster responses (under 10 days) tend to have higher satisfaction (4-5 ratings).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C77995-10CA-6F61-43D0-42714FE05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915" y="3386142"/>
            <a:ext cx="4952246" cy="27732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98773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11FBD-C563-9AE1-8566-F272E9CE8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Average Monthly Rent by Income Bracket</a:t>
            </a:r>
            <a:endParaRPr lang="en-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AF4D9C-CAD0-3D5D-AE57-51E14AFF6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Findings</a:t>
            </a:r>
            <a:endParaRPr lang="en-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B8C01-64FC-51E3-9427-AD680ECB87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rot="10800000" flipV="1">
            <a:off x="6339737" y="2616571"/>
            <a:ext cx="2236703" cy="673929"/>
          </a:xfrm>
        </p:spPr>
        <p:txBody>
          <a:bodyPr>
            <a:normAutofit/>
          </a:bodyPr>
          <a:lstStyle/>
          <a:p>
            <a:r>
              <a:rPr lang="en-US" dirty="0"/>
              <a:t>Result</a:t>
            </a:r>
            <a:endParaRPr lang="en-N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42DE6-ADDF-C694-7B78-1FFFF721A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0E304-681A-F546-E3AB-CE7A9A4AE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3C39A3-4F3C-1F95-F6CF-3F5C5D830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NG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D699F28-DABF-7F7B-4D1E-4DAF13189AE9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>
          <a:blip r:embed="rId2"/>
          <a:stretch>
            <a:fillRect/>
          </a:stretch>
        </p:blipFill>
        <p:spPr>
          <a:xfrm>
            <a:off x="6613627" y="3386138"/>
            <a:ext cx="4551158" cy="2773362"/>
          </a:xfr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0B8E7C1A-6A36-96A7-4C2C-80A09492B40C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928800" y="3290501"/>
            <a:ext cx="4683724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G" altLang="en-N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NG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High-income tenants are paying more for housing.</a:t>
            </a:r>
            <a:endParaRPr kumimoji="0" lang="en-US" altLang="en-NG" sz="18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NG" altLang="en-NG" sz="1800" b="0" i="0" u="none" strike="noStrike" cap="none" normalizeH="0" baseline="0" dirty="0">
              <a:ln>
                <a:noFill/>
              </a:ln>
              <a:solidFill>
                <a:schemeClr val="accent5">
                  <a:lumMod val="40000"/>
                  <a:lumOff val="6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NG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Low-income tenants may struggle with maintenance affordability. </a:t>
            </a:r>
          </a:p>
        </p:txBody>
      </p:sp>
    </p:spTree>
    <p:extLst>
      <p:ext uri="{BB962C8B-B14F-4D97-AF65-F5344CB8AC3E}">
        <p14:creationId xmlns:p14="http://schemas.microsoft.com/office/powerpoint/2010/main" val="1620598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C22C3-C72C-2E9A-2F8F-838FD841E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/>
          <a:p>
            <a:r>
              <a:rPr lang="en-GB" dirty="0"/>
              <a:t>Recommendations</a:t>
            </a:r>
            <a:endParaRPr lang="en-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B559E-71ED-A080-F039-15CBDDA2E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900" b="1"/>
              <a:t>Automate Ticketing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900"/>
              <a:t>Enhance Communication with Tenants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G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520C7-9EAC-47A2-7AFE-8786DE99B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873" y="6187538"/>
            <a:ext cx="325667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34735-FE1B-54F0-F31B-4AD6555AB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9751" y="618753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5CBEC59-7FF9-4688-98DF-89832A0C902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63EC567-836D-CCC0-205B-A889BAFE75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466295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Hannah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133</TotalTime>
  <Words>242</Words>
  <Application>Microsoft Office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Speak Pro</vt:lpstr>
      <vt:lpstr>Avenir Next LT Pro</vt:lpstr>
      <vt:lpstr>Office Theme</vt:lpstr>
      <vt:lpstr>Tenant Satisfaction Analyses for Maintenance Services</vt:lpstr>
      <vt:lpstr>Introduction &amp; Objectives</vt:lpstr>
      <vt:lpstr>Overview of Data &amp; Methodology</vt:lpstr>
      <vt:lpstr>Most Common Maintenance Issues</vt:lpstr>
      <vt:lpstr>Tenant Satisfaction Score Distribution</vt:lpstr>
      <vt:lpstr>PowerPoint Presentation</vt:lpstr>
      <vt:lpstr>Average Monthly Rent by Income Bracket</vt:lpstr>
      <vt:lpstr>Recommendations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Aunty Hannahbaby</dc:creator>
  <cp:lastModifiedBy>Aunty Hannahbaby</cp:lastModifiedBy>
  <cp:revision>43</cp:revision>
  <dcterms:created xsi:type="dcterms:W3CDTF">2025-02-16T11:56:14Z</dcterms:created>
  <dcterms:modified xsi:type="dcterms:W3CDTF">2025-02-16T14:10:02Z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